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0.svg" ContentType="image/svg+xml"/>
  <Override PartName="/ppt/media/image12.svg" ContentType="image/svg+xml"/>
  <Override PartName="/ppt/media/image14.svg" ContentType="image/svg+xml"/>
  <Override PartName="/ppt/media/image2.svg" ContentType="image/svg+xml"/>
  <Override PartName="/ppt/media/image33.svg" ContentType="image/svg+xml"/>
  <Override PartName="/ppt/media/image4.svg" ContentType="image/svg+xml"/>
  <Override PartName="/ppt/media/image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handoutMasterIdLst>
    <p:handoutMasterId r:id="rId13"/>
  </p:handoutMasterIdLst>
  <p:sldIdLst>
    <p:sldId id="256" r:id="rId3"/>
    <p:sldId id="264" r:id="rId5"/>
    <p:sldId id="257" r:id="rId6"/>
    <p:sldId id="259" r:id="rId7"/>
    <p:sldId id="260" r:id="rId8"/>
    <p:sldId id="261" r:id="rId9"/>
    <p:sldId id="265" r:id="rId10"/>
    <p:sldId id="266" r:id="rId11"/>
    <p:sldId id="263" r:id="rId1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BF8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184" autoAdjust="0"/>
  </p:normalViewPr>
  <p:slideViewPr>
    <p:cSldViewPr snapToGrid="0">
      <p:cViewPr varScale="1">
        <p:scale>
          <a:sx n="95" d="100"/>
          <a:sy n="95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303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24223A3-EE00-4C38-9150-3515032C8439}" type="datetime1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BF22F3-77E9-4F13-AB18-B955F329782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E348CB5-166A-430A-8460-E1DD86101BAB}" type="datetime1">
              <a:rPr lang="ru-RU" noProof="0" smtClean="0"/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  <a:p>
            <a:pPr lvl="1" rtl="0"/>
            <a:r>
              <a:rPr lang="ru-RU" noProof="0"/>
              <a:t>Второй уровень</a:t>
            </a:r>
            <a:endParaRPr lang="ru-RU" noProof="0"/>
          </a:p>
          <a:p>
            <a:pPr lvl="2" rtl="0"/>
            <a:r>
              <a:rPr lang="ru-RU" noProof="0"/>
              <a:t>Третий уровень</a:t>
            </a:r>
            <a:endParaRPr lang="ru-RU" noProof="0"/>
          </a:p>
          <a:p>
            <a:pPr lvl="3" rtl="0"/>
            <a:r>
              <a:rPr lang="ru-RU" noProof="0"/>
              <a:t>Четвертый уровень</a:t>
            </a:r>
            <a:endParaRPr lang="ru-RU" noProof="0"/>
          </a:p>
          <a:p>
            <a:pPr lvl="4" rtl="0"/>
            <a:r>
              <a:rPr lang="ru-RU" noProof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853816F-A1CF-4485-B308-1B9F14B36EAD}" type="slidenum">
              <a:rPr lang="ru-RU" noProof="0" smtClean="0"/>
            </a:fld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853816F-A1CF-4485-B308-1B9F14B36EAD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853816F-A1CF-4485-B308-1B9F14B36EAD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853816F-A1CF-4485-B308-1B9F14B36EAD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853816F-A1CF-4485-B308-1B9F14B36EAD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853816F-A1CF-4485-B308-1B9F14B36EAD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853816F-A1CF-4485-B308-1B9F14B36EAD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853816F-A1CF-4485-B308-1B9F14B36EAD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853816F-A1CF-4485-B308-1B9F14B36EAD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43594E-B7B5-4633-96E9-7A64D184A70F}" type="datetime1">
              <a:rPr lang="ru-RU" noProof="0" smtClean="0"/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</a:fld>
            <a:endParaRPr lang="ru-RU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  <a:p>
            <a:pPr lvl="1" rtl="0"/>
            <a:r>
              <a:rPr lang="ru-RU" noProof="0"/>
              <a:t>Второй уровень</a:t>
            </a:r>
            <a:endParaRPr lang="ru-RU" noProof="0"/>
          </a:p>
          <a:p>
            <a:pPr lvl="2" rtl="0"/>
            <a:r>
              <a:rPr lang="ru-RU" noProof="0"/>
              <a:t>Третий уровень</a:t>
            </a:r>
            <a:endParaRPr lang="ru-RU" noProof="0"/>
          </a:p>
          <a:p>
            <a:pPr lvl="3" rtl="0"/>
            <a:r>
              <a:rPr lang="ru-RU" noProof="0"/>
              <a:t>Четвертый уровень</a:t>
            </a:r>
            <a:endParaRPr lang="ru-RU" noProof="0"/>
          </a:p>
          <a:p>
            <a:pPr lvl="4" rtl="0"/>
            <a:r>
              <a:rPr lang="ru-RU" noProof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2D1095-A469-41B7-8ECA-1BAD70743281}" type="datetime1">
              <a:rPr lang="ru-RU" noProof="0" smtClean="0"/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</a:fld>
            <a:endParaRPr lang="ru-RU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0C481C-8EF8-4CEC-99D9-FA8EFB6D7BEA}" type="datetime1">
              <a:rPr lang="ru-RU" noProof="0" smtClean="0"/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</a:fld>
            <a:endParaRPr lang="ru-RU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  <a:p>
            <a:pPr lvl="1" rtl="0"/>
            <a:r>
              <a:rPr lang="ru-RU" noProof="0"/>
              <a:t>Второй уровень</a:t>
            </a:r>
            <a:endParaRPr lang="ru-RU" noProof="0"/>
          </a:p>
          <a:p>
            <a:pPr lvl="2" rtl="0"/>
            <a:r>
              <a:rPr lang="ru-RU" noProof="0"/>
              <a:t>Третий уровень</a:t>
            </a:r>
            <a:endParaRPr lang="ru-RU" noProof="0"/>
          </a:p>
          <a:p>
            <a:pPr lvl="3" rtl="0"/>
            <a:r>
              <a:rPr lang="ru-RU" noProof="0"/>
              <a:t>Четвертый уровень</a:t>
            </a:r>
            <a:endParaRPr lang="ru-RU" noProof="0"/>
          </a:p>
          <a:p>
            <a:pPr lvl="4" rtl="0"/>
            <a:r>
              <a:rPr lang="ru-RU" noProof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  <a:p>
            <a:pPr lvl="1" rtl="0"/>
            <a:r>
              <a:rPr lang="ru-RU" noProof="0"/>
              <a:t>Второй уровень</a:t>
            </a:r>
            <a:endParaRPr lang="ru-RU" noProof="0"/>
          </a:p>
          <a:p>
            <a:pPr lvl="2" rtl="0"/>
            <a:r>
              <a:rPr lang="ru-RU" noProof="0"/>
              <a:t>Третий уровень</a:t>
            </a:r>
            <a:endParaRPr lang="ru-RU" noProof="0"/>
          </a:p>
          <a:p>
            <a:pPr lvl="3" rtl="0"/>
            <a:r>
              <a:rPr lang="ru-RU" noProof="0"/>
              <a:t>Четвертый уровень</a:t>
            </a:r>
            <a:endParaRPr lang="ru-RU" noProof="0"/>
          </a:p>
          <a:p>
            <a:pPr lvl="4" rtl="0"/>
            <a:r>
              <a:rPr lang="ru-RU" noProof="0"/>
              <a:t>Пятый уровень</a:t>
            </a:r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9EC8BB-78C9-4CC7-81AB-8630F6C4BCEB}" type="datetime1">
              <a:rPr lang="ru-RU" noProof="0" smtClean="0"/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</a:fld>
            <a:endParaRPr lang="ru-RU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  <a:p>
            <a:pPr lvl="1" rtl="0"/>
            <a:r>
              <a:rPr lang="ru-RU" noProof="0"/>
              <a:t>Второй уровень</a:t>
            </a:r>
            <a:endParaRPr lang="ru-RU" noProof="0"/>
          </a:p>
          <a:p>
            <a:pPr lvl="2" rtl="0"/>
            <a:r>
              <a:rPr lang="ru-RU" noProof="0"/>
              <a:t>Третий уровень</a:t>
            </a:r>
            <a:endParaRPr lang="ru-RU" noProof="0"/>
          </a:p>
          <a:p>
            <a:pPr lvl="3" rtl="0"/>
            <a:r>
              <a:rPr lang="ru-RU" noProof="0"/>
              <a:t>Четвертый уровень</a:t>
            </a:r>
            <a:endParaRPr lang="ru-RU" noProof="0"/>
          </a:p>
          <a:p>
            <a:pPr lvl="4" rtl="0"/>
            <a:r>
              <a:rPr lang="ru-RU" noProof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  <a:p>
            <a:pPr lvl="1" rtl="0"/>
            <a:r>
              <a:rPr lang="ru-RU" noProof="0"/>
              <a:t>Второй уровень</a:t>
            </a:r>
            <a:endParaRPr lang="ru-RU" noProof="0"/>
          </a:p>
          <a:p>
            <a:pPr lvl="2" rtl="0"/>
            <a:r>
              <a:rPr lang="ru-RU" noProof="0"/>
              <a:t>Третий уровень</a:t>
            </a:r>
            <a:endParaRPr lang="ru-RU" noProof="0"/>
          </a:p>
          <a:p>
            <a:pPr lvl="3" rtl="0"/>
            <a:r>
              <a:rPr lang="ru-RU" noProof="0"/>
              <a:t>Четвертый уровень</a:t>
            </a:r>
            <a:endParaRPr lang="ru-RU" noProof="0"/>
          </a:p>
          <a:p>
            <a:pPr lvl="4" rtl="0"/>
            <a:r>
              <a:rPr lang="ru-RU" noProof="0"/>
              <a:t>Пятый уровень</a:t>
            </a:r>
            <a:endParaRPr lang="ru-RU" noProof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121B2F-35FF-43F0-853C-F4C6999C8046}" type="datetime1">
              <a:rPr lang="ru-RU" noProof="0" smtClean="0"/>
            </a:fld>
            <a:endParaRPr lang="ru-RU" noProof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</a:fld>
            <a:endParaRPr lang="ru-RU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05E140-9BC1-4479-A71D-1BA9FFD500BE}" type="datetime1">
              <a:rPr lang="ru-RU" noProof="0" smtClean="0"/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</a:fld>
            <a:endParaRPr lang="ru-RU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5C696F-F985-499B-AC75-573E10CEFF14}" type="datetime1">
              <a:rPr lang="ru-RU" noProof="0" smtClean="0"/>
            </a:fld>
            <a:endParaRPr lang="ru-RU" noProof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</a:fld>
            <a:endParaRPr lang="ru-RU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  <a:p>
            <a:pPr lvl="1" rtl="0"/>
            <a:r>
              <a:rPr lang="ru-RU" noProof="0"/>
              <a:t>Второй уровень</a:t>
            </a:r>
            <a:endParaRPr lang="ru-RU" noProof="0"/>
          </a:p>
          <a:p>
            <a:pPr lvl="2" rtl="0"/>
            <a:r>
              <a:rPr lang="ru-RU" noProof="0"/>
              <a:t>Третий уровень</a:t>
            </a:r>
            <a:endParaRPr lang="ru-RU" noProof="0"/>
          </a:p>
          <a:p>
            <a:pPr lvl="3" rtl="0"/>
            <a:r>
              <a:rPr lang="ru-RU" noProof="0"/>
              <a:t>Четвертый уровень</a:t>
            </a:r>
            <a:endParaRPr lang="ru-RU" noProof="0"/>
          </a:p>
          <a:p>
            <a:pPr lvl="4" rtl="0"/>
            <a:r>
              <a:rPr lang="ru-RU" noProof="0"/>
              <a:t>Пятый уровень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DA549C-033C-4372-931B-FEF3D291BD01}" type="datetime1">
              <a:rPr lang="ru-RU" noProof="0" smtClean="0"/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</a:fld>
            <a:endParaRPr lang="ru-RU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/>
          </a:p>
        </p:txBody>
      </p:sp>
      <p:sp>
        <p:nvSpPr>
          <p:cNvPr id="3" name="Рисунок 2"/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F1F652-6ADF-42EF-8940-18B14441FDB9}" type="datetime1">
              <a:rPr lang="ru-RU" noProof="0" smtClean="0"/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</a:fld>
            <a:endParaRPr lang="ru-RU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  <a:p>
            <a:pPr lvl="1" rtl="0"/>
            <a:r>
              <a:rPr lang="ru-RU" noProof="0"/>
              <a:t>Второй уровень</a:t>
            </a:r>
            <a:endParaRPr lang="ru-RU" noProof="0"/>
          </a:p>
          <a:p>
            <a:pPr lvl="2" rtl="0"/>
            <a:r>
              <a:rPr lang="ru-RU" noProof="0"/>
              <a:t>Третий уровень</a:t>
            </a:r>
            <a:endParaRPr lang="ru-RU" noProof="0"/>
          </a:p>
          <a:p>
            <a:pPr lvl="3" rtl="0"/>
            <a:r>
              <a:rPr lang="ru-RU" noProof="0"/>
              <a:t>Четвертый уровень</a:t>
            </a:r>
            <a:endParaRPr lang="ru-RU" noProof="0"/>
          </a:p>
          <a:p>
            <a:pPr lvl="4" rtl="0"/>
            <a:r>
              <a:rPr lang="ru-RU" noProof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07D68D2-AC5C-4D6B-8E18-EA49E41D3B38}" type="datetime1">
              <a:rPr lang="ru-RU" noProof="0" smtClean="0"/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CEC5C30-0B3A-4B13-ADDD-7C63C8AA921B}" type="slidenum">
              <a:rPr lang="ru-RU" noProof="0" smtClean="0"/>
            </a:fld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8" Type="http://schemas.openxmlformats.org/officeDocument/2006/relationships/notesSlide" Target="../notesSlides/notesSlide1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16.png"/><Relationship Id="rId15" Type="http://schemas.openxmlformats.org/officeDocument/2006/relationships/image" Target="../media/image15.jpeg"/><Relationship Id="rId14" Type="http://schemas.openxmlformats.org/officeDocument/2006/relationships/image" Target="../media/image14.svg"/><Relationship Id="rId13" Type="http://schemas.openxmlformats.org/officeDocument/2006/relationships/image" Target="../media/image13.png"/><Relationship Id="rId12" Type="http://schemas.openxmlformats.org/officeDocument/2006/relationships/image" Target="../media/image12.svg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jpeg"/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jpe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jpeg"/><Relationship Id="rId8" Type="http://schemas.openxmlformats.org/officeDocument/2006/relationships/image" Target="../media/image28.jpeg"/><Relationship Id="rId7" Type="http://schemas.openxmlformats.org/officeDocument/2006/relationships/image" Target="../media/image27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GIF"/><Relationship Id="rId3" Type="http://schemas.openxmlformats.org/officeDocument/2006/relationships/image" Target="../media/image23.png"/><Relationship Id="rId2" Type="http://schemas.openxmlformats.org/officeDocument/2006/relationships/image" Target="../media/image6.svg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31.GIF"/><Relationship Id="rId10" Type="http://schemas.openxmlformats.org/officeDocument/2006/relationships/image" Target="../media/image30.jpe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GIF"/><Relationship Id="rId2" Type="http://schemas.openxmlformats.org/officeDocument/2006/relationships/image" Target="../media/image33.svg"/><Relationship Id="rId1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svg"/><Relationship Id="rId8" Type="http://schemas.openxmlformats.org/officeDocument/2006/relationships/image" Target="../media/image7.png"/><Relationship Id="rId7" Type="http://schemas.openxmlformats.org/officeDocument/2006/relationships/image" Target="../media/image6.sv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7" Type="http://schemas.openxmlformats.org/officeDocument/2006/relationships/notesSlide" Target="../notesSlides/notesSlide8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14.svg"/><Relationship Id="rId14" Type="http://schemas.openxmlformats.org/officeDocument/2006/relationships/image" Target="../media/image13.png"/><Relationship Id="rId13" Type="http://schemas.openxmlformats.org/officeDocument/2006/relationships/image" Target="../media/image12.svg"/><Relationship Id="rId12" Type="http://schemas.openxmlformats.org/officeDocument/2006/relationships/image" Target="../media/image11.png"/><Relationship Id="rId11" Type="http://schemas.openxmlformats.org/officeDocument/2006/relationships/image" Target="../media/image10.svg"/><Relationship Id="rId10" Type="http://schemas.openxmlformats.org/officeDocument/2006/relationships/image" Target="../media/image9.png"/><Relationship Id="rId1" Type="http://schemas.openxmlformats.org/officeDocument/2006/relationships/image" Target="../media/image4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3144650" y="3080099"/>
            <a:ext cx="6390640" cy="317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25245" y="106082"/>
            <a:ext cx="9144000" cy="1655762"/>
          </a:xfrm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3200" b="1" dirty="0" err="1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sym typeface="+mn-ea"/>
              </a:rPr>
              <a:t>Պինդ</a:t>
            </a:r>
            <a:r>
              <a:rPr lang="ru-RU" sz="3200" b="1" dirty="0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sym typeface="+mn-ea"/>
              </a:rPr>
              <a:t> </a:t>
            </a:r>
            <a:r>
              <a:rPr lang="ru-RU" sz="3200" b="1" dirty="0" err="1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sym typeface="+mn-ea"/>
              </a:rPr>
              <a:t>ֆազային</a:t>
            </a:r>
            <a:r>
              <a:rPr lang="ru-RU" sz="3200" b="1" dirty="0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sym typeface="+mn-ea"/>
              </a:rPr>
              <a:t> </a:t>
            </a:r>
            <a:r>
              <a:rPr lang="ru-RU" sz="3200" b="1" dirty="0" err="1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sym typeface="+mn-ea"/>
              </a:rPr>
              <a:t>պեպտիդային</a:t>
            </a:r>
            <a:r>
              <a:rPr lang="ru-RU" sz="3200" b="1" dirty="0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sym typeface="+mn-ea"/>
              </a:rPr>
              <a:t> </a:t>
            </a:r>
            <a:r>
              <a:rPr lang="ru-RU" sz="3200" b="1" dirty="0" err="1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sym typeface="+mn-ea"/>
              </a:rPr>
              <a:t>սինթեզի</a:t>
            </a:r>
            <a:r>
              <a:rPr lang="ru-RU" sz="3200" b="1" dirty="0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sym typeface="+mn-ea"/>
              </a:rPr>
              <a:t> </a:t>
            </a:r>
            <a:r>
              <a:rPr lang="ru-RU" sz="3200" b="1" dirty="0" err="1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sym typeface="+mn-ea"/>
              </a:rPr>
              <a:t>մեթոդի</a:t>
            </a:r>
            <a:r>
              <a:rPr lang="ru-RU" sz="3200" b="1" dirty="0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sym typeface="+mn-ea"/>
              </a:rPr>
              <a:t> </a:t>
            </a:r>
            <a:r>
              <a:rPr lang="ru-RU" sz="3200" b="1" dirty="0" err="1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sym typeface="+mn-ea"/>
              </a:rPr>
              <a:t>ներդրում</a:t>
            </a:r>
            <a:r>
              <a:rPr lang="ru-RU" sz="3200" b="1" dirty="0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sym typeface="+mn-ea"/>
              </a:rPr>
              <a:t>, </a:t>
            </a:r>
            <a:r>
              <a:rPr lang="ru-RU" sz="3200" b="1" dirty="0" err="1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sym typeface="+mn-ea"/>
              </a:rPr>
              <a:t>պեպտիդների</a:t>
            </a:r>
            <a:r>
              <a:rPr lang="ru-RU" sz="3200" b="1" dirty="0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sym typeface="+mn-ea"/>
              </a:rPr>
              <a:t> </a:t>
            </a:r>
            <a:r>
              <a:rPr lang="ru-RU" sz="3200" b="1" dirty="0" err="1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sym typeface="+mn-ea"/>
              </a:rPr>
              <a:t>նպատակային</a:t>
            </a:r>
            <a:r>
              <a:rPr lang="ru-RU" sz="3200" b="1" dirty="0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sym typeface="+mn-ea"/>
              </a:rPr>
              <a:t> </a:t>
            </a:r>
            <a:r>
              <a:rPr lang="ru-RU" sz="3200" b="1" dirty="0" err="1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sym typeface="+mn-ea"/>
              </a:rPr>
              <a:t>սինթեզ</a:t>
            </a:r>
            <a:r>
              <a:rPr lang="ru-RU" sz="3200" b="1" dirty="0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sym typeface="+mn-ea"/>
              </a:rPr>
              <a:t> և </a:t>
            </a:r>
            <a:r>
              <a:rPr lang="ru-RU" sz="3200" b="1" dirty="0" err="1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sym typeface="+mn-ea"/>
              </a:rPr>
              <a:t>կենսաակտիվության</a:t>
            </a:r>
            <a:r>
              <a:rPr lang="ru-RU" sz="3200" b="1" dirty="0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sym typeface="+mn-ea"/>
              </a:rPr>
              <a:t> </a:t>
            </a:r>
            <a:r>
              <a:rPr lang="ru-RU" sz="3200" b="1" dirty="0" err="1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sym typeface="+mn-ea"/>
              </a:rPr>
              <a:t>պոտենցիալի</a:t>
            </a:r>
            <a:r>
              <a:rPr lang="ru-RU" sz="3200" b="1" dirty="0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sym typeface="+mn-ea"/>
              </a:rPr>
              <a:t> </a:t>
            </a:r>
            <a:r>
              <a:rPr lang="ru-RU" sz="3200" b="1" dirty="0" err="1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sym typeface="+mn-ea"/>
              </a:rPr>
              <a:t>գնահատում</a:t>
            </a:r>
            <a:endParaRPr lang="ru-RU" sz="3200" b="1" dirty="0" err="1">
              <a:gradFill>
                <a:gsLst>
                  <a:gs pos="50000">
                    <a:schemeClr val="accent4"/>
                  </a:gs>
                  <a:gs pos="0">
                    <a:schemeClr val="accent4">
                      <a:lumMod val="25000"/>
                      <a:lumOff val="75000"/>
                    </a:schemeClr>
                  </a:gs>
                  <a:gs pos="100000">
                    <a:schemeClr val="accent4">
                      <a:lumMod val="85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  <a:ea typeface="Tahoma" panose="020B0604030504040204" pitchFamily="34" charset="0"/>
              <a:cs typeface="Tahoma" panose="020B0604030504040204" pitchFamily="34" charset="0"/>
              <a:sym typeface="+mn-ea"/>
            </a:endParaRPr>
          </a:p>
        </p:txBody>
      </p:sp>
      <p:pic>
        <p:nvPicPr>
          <p:cNvPr id="15" name="Графический объект 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631394">
            <a:off x="3790715" y="4482751"/>
            <a:ext cx="3194131" cy="3194131"/>
          </a:xfrm>
          <a:prstGeom prst="rect">
            <a:avLst/>
          </a:prstGeom>
        </p:spPr>
      </p:pic>
      <p:pic>
        <p:nvPicPr>
          <p:cNvPr id="11" name="Графический объект 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338607" flipH="1">
            <a:off x="-587261" y="1663257"/>
            <a:ext cx="2684499" cy="2684499"/>
          </a:xfrm>
          <a:prstGeom prst="rect">
            <a:avLst/>
          </a:prstGeom>
        </p:spPr>
      </p:pic>
      <p:pic>
        <p:nvPicPr>
          <p:cNvPr id="13" name="Графический объект 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078969">
            <a:off x="1920309" y="4797205"/>
            <a:ext cx="2453456" cy="2453456"/>
          </a:xfrm>
          <a:prstGeom prst="rect">
            <a:avLst/>
          </a:prstGeom>
        </p:spPr>
      </p:pic>
      <p:pic>
        <p:nvPicPr>
          <p:cNvPr id="7" name="Графический объект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213697">
            <a:off x="-491837" y="3688628"/>
            <a:ext cx="3245427" cy="3245427"/>
          </a:xfrm>
          <a:prstGeom prst="rect">
            <a:avLst/>
          </a:prstGeom>
        </p:spPr>
      </p:pic>
      <p:pic>
        <p:nvPicPr>
          <p:cNvPr id="9" name="Графический объект 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451125">
            <a:off x="9088755" y="1219835"/>
            <a:ext cx="2265045" cy="2265045"/>
          </a:xfrm>
          <a:prstGeom prst="rect">
            <a:avLst/>
          </a:prstGeom>
        </p:spPr>
      </p:pic>
      <p:pic>
        <p:nvPicPr>
          <p:cNvPr id="19" name="Графический объект 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8889495">
            <a:off x="10306050" y="1397635"/>
            <a:ext cx="981075" cy="981075"/>
          </a:xfrm>
          <a:prstGeom prst="rect">
            <a:avLst/>
          </a:prstGeom>
        </p:spPr>
      </p:pic>
      <p:pic>
        <p:nvPicPr>
          <p:cNvPr id="21" name="Графический объект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0520790">
            <a:off x="10850245" y="1997075"/>
            <a:ext cx="958850" cy="958850"/>
          </a:xfrm>
          <a:prstGeom prst="rect">
            <a:avLst/>
          </a:prstGeom>
        </p:spPr>
      </p:pic>
      <p:pic>
        <p:nvPicPr>
          <p:cNvPr id="1028" name="Picture 4" descr="SPC &quot;Armbiotechnology&quot; NAS RA | LinkedIn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" y="31750"/>
            <a:ext cx="879475" cy="87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 descr="ՀՀ ԿԳՄՍՆ | Բարձրագույն կրթության և գիտության կոմիտե"/>
          <p:cNvPicPr>
            <a:picLocks noChangeAspect="1"/>
          </p:cNvPicPr>
          <p:nvPr/>
        </p:nvPicPr>
        <p:blipFill>
          <a:blip r:embed="rId16"/>
          <a:srcRect t="13759" b="11728"/>
          <a:stretch>
            <a:fillRect/>
          </a:stretch>
        </p:blipFill>
        <p:spPr>
          <a:xfrm>
            <a:off x="10848975" y="-12700"/>
            <a:ext cx="1343025" cy="10756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Box 3"/>
          <p:cNvSpPr txBox="1"/>
          <p:nvPr/>
        </p:nvSpPr>
        <p:spPr>
          <a:xfrm>
            <a:off x="3732530" y="2449830"/>
            <a:ext cx="53054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Sylfaen" panose="010A0502050306030303" pitchFamily="18" charset="0"/>
                <a:cs typeface="Sylfaen" panose="010A0502050306030303" pitchFamily="18" charset="0"/>
              </a:rPr>
              <a:t>Զեկուցող՝ Մոնիկա Իսրայելյան</a:t>
            </a:r>
            <a:endParaRPr lang="en-US" altLang="en-US" sz="2800">
              <a:latin typeface="Sylfaen" panose="010A0502050306030303" pitchFamily="18" charset="0"/>
              <a:cs typeface="Sylfaen" panose="010A0502050306030303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183120" y="4034155"/>
            <a:ext cx="5113655" cy="1087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Sylfaen" panose="010A0502050306030303" pitchFamily="18" charset="0"/>
                <a:sym typeface="+mn-ea"/>
              </a:rPr>
              <a:t>Ղեկավար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Sylfaen" panose="010A0502050306030303" pitchFamily="18" charset="0"/>
                <a:sym typeface="+mn-ea"/>
              </a:rPr>
              <a:t>՝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Sylfaen" panose="010A0502050306030303" pitchFamily="18" charset="0"/>
                <a:sym typeface="+mn-ea"/>
              </a:rPr>
              <a:t>Ջիովաննի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Sylfaen" panose="010A0502050306030303" pitchFamily="18" charset="0"/>
                <a:sym typeface="+mn-ea"/>
              </a:rPr>
              <a:t>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Sylfaen" panose="010A0502050306030303" pitchFamily="18" charset="0"/>
                <a:sym typeface="+mn-ea"/>
              </a:rPr>
              <a:t>Ռովիելո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Sylfaen" panose="010A0502050306030303" pitchFamily="18" charset="0"/>
                <a:sym typeface="+mn-ea"/>
              </a:rPr>
              <a:t> 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Sylfaen" panose="010A0502050306030303" pitchFamily="18" charset="0"/>
                <a:sym typeface="+mn-ea"/>
              </a:rPr>
              <a:t>«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Sylfaen" panose="010A0502050306030303" pitchFamily="18" charset="0"/>
                <a:sym typeface="+mn-ea"/>
              </a:rPr>
              <a:t>Կենսակառուցվածքների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Sylfaen" panose="010A0502050306030303" pitchFamily="18" charset="0"/>
                <a:sym typeface="+mn-ea"/>
              </a:rPr>
              <a:t> և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Sylfaen" panose="010A0502050306030303" pitchFamily="18" charset="0"/>
                <a:sym typeface="+mn-ea"/>
              </a:rPr>
              <a:t>կենսաիմիջինգի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Sylfaen" panose="010A0502050306030303" pitchFamily="18" charset="0"/>
                <a:sym typeface="+mn-ea"/>
              </a:rPr>
              <a:t>»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Sylfaen" panose="010A0502050306030303" pitchFamily="18" charset="0"/>
                <a:sym typeface="+mn-ea"/>
              </a:rPr>
              <a:t>ինստիտուտի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Sylfaen" panose="010A0502050306030303" pitchFamily="18" charset="0"/>
                <a:sym typeface="+mn-ea"/>
              </a:rPr>
              <a:t> 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Sylfaen" panose="010A0502050306030303" pitchFamily="18" charset="0"/>
                <a:sym typeface="+mn-ea"/>
              </a:rPr>
              <a:t>առաջին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Sylfaen" panose="010A0502050306030303" pitchFamily="18" charset="0"/>
                <a:sym typeface="+mn-ea"/>
              </a:rPr>
              <a:t>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Sylfaen" panose="010A0502050306030303" pitchFamily="18" charset="0"/>
                <a:sym typeface="+mn-ea"/>
              </a:rPr>
              <a:t>կարգի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Sylfaen" panose="010A0502050306030303" pitchFamily="18" charset="0"/>
                <a:sym typeface="+mn-ea"/>
              </a:rPr>
              <a:t>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Sylfaen" panose="010A0502050306030303" pitchFamily="18" charset="0"/>
                <a:sym typeface="+mn-ea"/>
              </a:rPr>
              <a:t>գիտաշխատող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Sylfaen" panose="010A0502050306030303" pitchFamily="18" charset="0"/>
                <a:sym typeface="+mn-ea"/>
              </a:rPr>
              <a:t> 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Sylfaen" panose="010A0502050306030303" pitchFamily="18" charset="0"/>
              <a:sym typeface="+mn-ea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7183120" y="5126990"/>
            <a:ext cx="516382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b="1" dirty="0" err="1">
                <a:solidFill>
                  <a:srgbClr val="002060"/>
                </a:solidFill>
                <a:latin typeface="Sylfaen" panose="010A0502050306030303" pitchFamily="18" charset="0"/>
                <a:sym typeface="+mn-ea"/>
              </a:rPr>
              <a:t>Համաղեկավար</a:t>
            </a:r>
            <a:r>
              <a:rPr lang="ru-RU" b="1" dirty="0">
                <a:solidFill>
                  <a:srgbClr val="002060"/>
                </a:solidFill>
                <a:latin typeface="Sylfaen" panose="010A0502050306030303" pitchFamily="18" charset="0"/>
                <a:sym typeface="+mn-ea"/>
              </a:rPr>
              <a:t>՝ </a:t>
            </a:r>
            <a:r>
              <a:rPr lang="ru-RU" b="1" dirty="0" err="1">
                <a:solidFill>
                  <a:srgbClr val="002060"/>
                </a:solidFill>
                <a:latin typeface="Sylfaen" panose="010A0502050306030303" pitchFamily="18" charset="0"/>
                <a:sym typeface="+mn-ea"/>
              </a:rPr>
              <a:t>Տաթևիկ</a:t>
            </a:r>
            <a:r>
              <a:rPr lang="ru-RU" b="1" dirty="0">
                <a:solidFill>
                  <a:srgbClr val="002060"/>
                </a:solidFill>
                <a:latin typeface="Sylfaen" panose="010A0502050306030303" pitchFamily="18" charset="0"/>
                <a:sym typeface="+mn-ea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Sylfaen" panose="010A0502050306030303" pitchFamily="18" charset="0"/>
                <a:sym typeface="+mn-ea"/>
              </a:rPr>
              <a:t>Սարգսյան</a:t>
            </a:r>
            <a:r>
              <a:rPr lang="ru-RU" b="1" dirty="0">
                <a:solidFill>
                  <a:srgbClr val="002060"/>
                </a:solidFill>
                <a:latin typeface="Sylfaen" panose="010A0502050306030303" pitchFamily="18" charset="0"/>
                <a:sym typeface="+mn-ea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Sylfaen" panose="010A0502050306030303" pitchFamily="18" charset="0"/>
                <a:sym typeface="+mn-ea"/>
              </a:rPr>
              <a:t>ք.գ.թ</a:t>
            </a:r>
            <a:r>
              <a:rPr lang="ru-RU" b="1" dirty="0">
                <a:solidFill>
                  <a:srgbClr val="002060"/>
                </a:solidFill>
                <a:latin typeface="Sylfaen" panose="010A0502050306030303" pitchFamily="18" charset="0"/>
                <a:sym typeface="+mn-ea"/>
              </a:rPr>
              <a:t>. </a:t>
            </a:r>
            <a:r>
              <a:rPr lang="ru-RU" b="1" dirty="0" err="1">
                <a:solidFill>
                  <a:srgbClr val="002060"/>
                </a:solidFill>
                <a:latin typeface="Sylfaen" panose="010A0502050306030303" pitchFamily="18" charset="0"/>
                <a:sym typeface="+mn-ea"/>
              </a:rPr>
              <a:t>ավագ</a:t>
            </a:r>
            <a:r>
              <a:rPr lang="ru-RU" b="1" dirty="0">
                <a:solidFill>
                  <a:srgbClr val="002060"/>
                </a:solidFill>
                <a:latin typeface="Sylfaen" panose="010A0502050306030303" pitchFamily="18" charset="0"/>
                <a:sym typeface="+mn-ea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Sylfaen" panose="010A0502050306030303" pitchFamily="18" charset="0"/>
                <a:sym typeface="+mn-ea"/>
              </a:rPr>
              <a:t>գիտաշխատող</a:t>
            </a:r>
            <a:r>
              <a:rPr lang="ru-RU" b="1" dirty="0">
                <a:solidFill>
                  <a:srgbClr val="002060"/>
                </a:solidFill>
                <a:latin typeface="Sylfaen" panose="010A0502050306030303" pitchFamily="18" charset="0"/>
                <a:sym typeface="+mn-ea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Sylfaen" panose="010A0502050306030303" pitchFamily="18" charset="0"/>
                <a:sym typeface="+mn-ea"/>
              </a:rPr>
              <a:t>դոցենտ</a:t>
            </a:r>
            <a:endParaRPr lang="ru-RU" b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r>
              <a:rPr lang="ru-RU" b="1" dirty="0" err="1">
                <a:solidFill>
                  <a:srgbClr val="002060"/>
                </a:solidFill>
                <a:latin typeface="Sylfaen" panose="010A0502050306030303" pitchFamily="18" charset="0"/>
                <a:sym typeface="+mn-ea"/>
              </a:rPr>
              <a:t>ՀՀ</a:t>
            </a:r>
            <a:r>
              <a:rPr lang="ru-RU" b="1" dirty="0">
                <a:solidFill>
                  <a:srgbClr val="002060"/>
                </a:solidFill>
                <a:latin typeface="Sylfaen" panose="010A0502050306030303" pitchFamily="18" charset="0"/>
                <a:sym typeface="+mn-ea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Sylfaen" panose="010A0502050306030303" pitchFamily="18" charset="0"/>
                <a:sym typeface="+mn-ea"/>
              </a:rPr>
              <a:t>Հայկենսատեխնոլոգիա</a:t>
            </a:r>
            <a:r>
              <a:rPr lang="ru-RU" b="1" dirty="0">
                <a:solidFill>
                  <a:srgbClr val="002060"/>
                </a:solidFill>
                <a:latin typeface="Sylfaen" panose="010A0502050306030303" pitchFamily="18" charset="0"/>
                <a:sym typeface="+mn-ea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Sylfaen" panose="010A0502050306030303" pitchFamily="18" charset="0"/>
                <a:sym typeface="+mn-ea"/>
              </a:rPr>
              <a:t>ԳԱԿ</a:t>
            </a:r>
            <a:r>
              <a:rPr lang="ru-RU" b="1" dirty="0">
                <a:solidFill>
                  <a:srgbClr val="002060"/>
                </a:solidFill>
                <a:latin typeface="Sylfaen" panose="010A0502050306030303" pitchFamily="18" charset="0"/>
                <a:sym typeface="+mn-ea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Sylfaen" panose="010A0502050306030303" pitchFamily="18" charset="0"/>
                <a:sym typeface="+mn-ea"/>
              </a:rPr>
              <a:t>ՊՈԱԿ</a:t>
            </a:r>
            <a:r>
              <a:rPr lang="ru-RU" b="1" dirty="0">
                <a:solidFill>
                  <a:srgbClr val="002060"/>
                </a:solidFill>
                <a:latin typeface="Sylfaen" panose="010A0502050306030303" pitchFamily="18" charset="0"/>
                <a:sym typeface="+mn-ea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12" name="Text Box 11"/>
          <p:cNvSpPr txBox="1"/>
          <p:nvPr/>
        </p:nvSpPr>
        <p:spPr>
          <a:xfrm>
            <a:off x="5955665" y="6184265"/>
            <a:ext cx="6474460" cy="660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Sylfaen" panose="010A0502050306030303" pitchFamily="18" charset="0"/>
                <a:sym typeface="+mn-ea"/>
              </a:rPr>
              <a:t>«Առաջընթաց՝ արդյունավետ գիտությամբ – </a:t>
            </a:r>
            <a:r>
              <a:rPr lang="en-US" sz="1600" b="1" dirty="0" err="1">
                <a:solidFill>
                  <a:schemeClr val="bg1">
                    <a:lumMod val="95000"/>
                  </a:schemeClr>
                </a:solidFill>
                <a:latin typeface="Sylfaen" panose="010A0502050306030303" pitchFamily="18" charset="0"/>
                <a:sym typeface="+mn-ea"/>
              </a:rPr>
              <a:t>ԱԱԳ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Sylfaen" panose="010A0502050306030303" pitchFamily="18" charset="0"/>
                <a:sym typeface="+mn-ea"/>
              </a:rPr>
              <a:t>-2026</a:t>
            </a:r>
            <a:r>
              <a:rPr lang="en-US" sz="1600" dirty="0">
                <a:solidFill>
                  <a:schemeClr val="bg1"/>
                </a:solidFill>
                <a:sym typeface="+mn-ea"/>
              </a:rPr>
              <a:t>»</a:t>
            </a:r>
            <a:endParaRPr lang="en-US" sz="1600" dirty="0">
              <a:solidFill>
                <a:schemeClr val="bg1"/>
              </a:solidFill>
              <a:latin typeface="Amasis MT Pro Medium" panose="02040604050005020304" pitchFamily="18" charset="0"/>
            </a:endParaRPr>
          </a:p>
          <a:p>
            <a:pPr algn="ctr"/>
            <a:r>
              <a:rPr lang="" sz="1050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  <a:sym typeface="+mn-ea"/>
              </a:rPr>
              <a:t>Դիլիջան</a:t>
            </a:r>
            <a:r>
              <a:rPr lang="en-US" sz="1050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  <a:sym typeface="+mn-ea"/>
              </a:rPr>
              <a:t> , Հայաստան</a:t>
            </a:r>
            <a:r>
              <a:rPr lang="it-IT" sz="1050" b="1" dirty="0">
                <a:solidFill>
                  <a:schemeClr val="bg1"/>
                </a:solidFill>
                <a:effectLst/>
                <a:latin typeface="Nunito"/>
                <a:sym typeface="+mn-ea"/>
              </a:rPr>
              <a:t>										</a:t>
            </a:r>
            <a:r>
              <a:rPr lang="en-US" sz="1050" b="1" dirty="0">
                <a:solidFill>
                  <a:schemeClr val="bg1"/>
                </a:solidFill>
                <a:effectLst/>
                <a:latin typeface="Nunito"/>
                <a:sym typeface="+mn-ea"/>
              </a:rPr>
              <a:t>Մայիս  </a:t>
            </a:r>
            <a:r>
              <a:rPr lang="it-IT" sz="1050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  <a:sym typeface="+mn-ea"/>
              </a:rPr>
              <a:t>1</a:t>
            </a:r>
            <a:r>
              <a:rPr lang="en-US" altLang="it-IT" sz="1050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  <a:sym typeface="+mn-ea"/>
              </a:rPr>
              <a:t>4</a:t>
            </a:r>
            <a:r>
              <a:rPr lang="it-IT" sz="1050" dirty="0">
                <a:solidFill>
                  <a:schemeClr val="bg1"/>
                </a:solidFill>
                <a:effectLst/>
                <a:latin typeface="Amasis MT Pro Medium" panose="02040604050005020304" pitchFamily="18" charset="0"/>
                <a:sym typeface="+mn-ea"/>
              </a:rPr>
              <a:t>, 2026</a:t>
            </a:r>
            <a:endParaRPr lang="it-IT" sz="1050" dirty="0">
              <a:solidFill>
                <a:schemeClr val="bg1"/>
              </a:solidFill>
              <a:effectLst/>
              <a:latin typeface="Amasis MT Pro Medium" panose="020406040500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 descr="ChatGPT Image 3 мая 2026 г., 19_14_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360000">
            <a:off x="146050" y="613410"/>
            <a:ext cx="5628640" cy="4632325"/>
          </a:xfrm>
          <a:prstGeom prst="rect">
            <a:avLst/>
          </a:prstGeom>
          <a:effectLst/>
          <a:scene3d>
            <a:camera prst="perspectiveRight"/>
            <a:lightRig rig="threePt" dir="t"/>
          </a:scene3d>
        </p:spPr>
      </p:pic>
      <p:sp>
        <p:nvSpPr>
          <p:cNvPr id="6" name="Right Arrow 5"/>
          <p:cNvSpPr/>
          <p:nvPr/>
        </p:nvSpPr>
        <p:spPr>
          <a:xfrm>
            <a:off x="5394960" y="2177415"/>
            <a:ext cx="922020" cy="4572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7" name="Picture 6" descr="ChatGPT Image 3 мая 2026 г., 19_25_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630" y="383540"/>
            <a:ext cx="5945505" cy="4758690"/>
          </a:xfrm>
          <a:prstGeom prst="rect">
            <a:avLst/>
          </a:prstGeom>
          <a:effectLst/>
          <a:scene3d>
            <a:camera prst="perspectiveLeft"/>
            <a:lightRig rig="threePt" dir="t"/>
          </a:scene3d>
        </p:spPr>
      </p:pic>
      <p:grpSp>
        <p:nvGrpSpPr>
          <p:cNvPr id="12" name="Group 11"/>
          <p:cNvGrpSpPr/>
          <p:nvPr/>
        </p:nvGrpSpPr>
        <p:grpSpPr>
          <a:xfrm>
            <a:off x="2990215" y="163195"/>
            <a:ext cx="5731510" cy="5731510"/>
            <a:chOff x="4099" y="869"/>
            <a:chExt cx="9026" cy="9026"/>
          </a:xfrm>
        </p:grpSpPr>
        <p:pic>
          <p:nvPicPr>
            <p:cNvPr id="8" name="Picture 7" descr="Animated_Antimicrobial_peptide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9" y="869"/>
              <a:ext cx="9026" cy="9026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11743" y="9283"/>
              <a:ext cx="1381" cy="612"/>
            </a:xfrm>
            <a:prstGeom prst="roundRect">
              <a:avLst/>
            </a:prstGeom>
            <a:solidFill>
              <a:schemeClr val="bg1"/>
            </a:solidFill>
            <a:ln w="6350" cap="flat" cmpd="sng" algn="ctr">
              <a:solidFill>
                <a:schemeClr val="bg1"/>
              </a:solidFill>
              <a:prstDash val="dash"/>
              <a:miter lim="800000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9009186" y="0"/>
            <a:ext cx="3668917" cy="6941127"/>
            <a:chOff x="9009186" y="0"/>
            <a:chExt cx="3668917" cy="6941127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</p:grpSp>
        <p:pic>
          <p:nvPicPr>
            <p:cNvPr id="11" name="Графический объект 10" descr="Буфер обмена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pic>
        <p:nvPicPr>
          <p:cNvPr id="14" name="Рисунок 13" descr="Изображение выглядит как Медицинское оборудование, человек, здравоохранение, медицинский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96" y="1765660"/>
            <a:ext cx="5145426" cy="4814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5579392" y="3656033"/>
            <a:ext cx="338129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285750" indent="-285750">
              <a:buFont typeface="Wingdings" panose="05000000000000000000"/>
              <a:buChar char="Ø"/>
            </a:pPr>
            <a:r>
              <a:rPr lang="ru-RU" sz="2000" dirty="0">
                <a:latin typeface="Times New Roman" panose="02020603050405020304"/>
                <a:ea typeface="Calibri" panose="020F0502020204030204"/>
                <a:cs typeface="Calibri" panose="020F0502020204030204"/>
              </a:rPr>
              <a:t>High-Performance Liquid </a:t>
            </a:r>
            <a:r>
              <a:rPr lang="ru-RU" sz="2000" err="1">
                <a:latin typeface="Times New Roman" panose="02020603050405020304"/>
                <a:ea typeface="Calibri" panose="020F0502020204030204"/>
                <a:cs typeface="Calibri" panose="020F0502020204030204"/>
              </a:rPr>
              <a:t>Chromatography</a:t>
            </a:r>
            <a:r>
              <a:rPr lang="ru-RU" sz="2000" dirty="0">
                <a:latin typeface="Times New Roman" panose="02020603050405020304"/>
                <a:ea typeface="Calibri" panose="020F0502020204030204"/>
                <a:cs typeface="Calibri" panose="020F0502020204030204"/>
              </a:rPr>
              <a:t> (HPLC) </a:t>
            </a:r>
            <a:r>
              <a:rPr lang="ru-RU" sz="2000" err="1">
                <a:latin typeface="Times New Roman" panose="02020603050405020304"/>
                <a:ea typeface="Calibri" panose="020F0502020204030204"/>
                <a:cs typeface="Calibri" panose="020F0502020204030204"/>
              </a:rPr>
              <a:t>analys</a:t>
            </a:r>
            <a:endParaRPr lang="ru-RU" sz="2000" dirty="0">
              <a:latin typeface="Times New Roman" panose="02020603050405020304"/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Wingdings" panose="05000000000000000000"/>
              <a:buChar char="Ø"/>
            </a:pPr>
            <a:r>
              <a:rPr lang="ru-RU" sz="2000" dirty="0" err="1">
                <a:latin typeface="Times New Roman" panose="02020603050405020304"/>
                <a:ea typeface="Calibri" panose="020F0502020204030204"/>
                <a:cs typeface="Calibri" panose="020F0502020204030204"/>
              </a:rPr>
              <a:t>Elemental</a:t>
            </a:r>
            <a:r>
              <a:rPr lang="ru-RU" sz="2000" dirty="0">
                <a:latin typeface="Times New Roman" panose="02020603050405020304"/>
                <a:ea typeface="Calibri" panose="020F0502020204030204"/>
                <a:cs typeface="Calibri" panose="020F0502020204030204"/>
              </a:rPr>
              <a:t> </a:t>
            </a:r>
            <a:r>
              <a:rPr lang="ru-RU" sz="2000" dirty="0" err="1">
                <a:latin typeface="Times New Roman" panose="02020603050405020304"/>
                <a:ea typeface="Calibri" panose="020F0502020204030204"/>
                <a:cs typeface="Calibri" panose="020F0502020204030204"/>
              </a:rPr>
              <a:t>analiz</a:t>
            </a:r>
            <a:r>
              <a:rPr lang="ru-RU" sz="2000" dirty="0">
                <a:latin typeface="Times New Roman" panose="02020603050405020304"/>
                <a:ea typeface="Calibri" panose="020F0502020204030204"/>
                <a:cs typeface="Calibri" panose="020F0502020204030204"/>
              </a:rPr>
              <a:t> </a:t>
            </a:r>
            <a:r>
              <a:rPr lang="ru-RU" sz="2000" dirty="0" err="1">
                <a:latin typeface="Times New Roman" panose="02020603050405020304"/>
                <a:ea typeface="Calibri" panose="020F0502020204030204"/>
                <a:cs typeface="Calibri" panose="020F0502020204030204"/>
              </a:rPr>
              <a:t>in</a:t>
            </a:r>
            <a:r>
              <a:rPr lang="ru-RU" sz="2000" dirty="0">
                <a:latin typeface="Times New Roman" panose="02020603050405020304"/>
                <a:ea typeface="Calibri" panose="020F0502020204030204"/>
                <a:cs typeface="Calibri" panose="020F0502020204030204"/>
              </a:rPr>
              <a:t> </a:t>
            </a:r>
            <a:r>
              <a:rPr lang="ru-RU" sz="2000" dirty="0" err="1">
                <a:latin typeface="Times New Roman" panose="02020603050405020304"/>
                <a:ea typeface="Calibri" panose="020F0502020204030204"/>
                <a:cs typeface="Calibri" panose="020F0502020204030204"/>
              </a:rPr>
              <a:t>Elemental</a:t>
            </a:r>
            <a:r>
              <a:rPr lang="ru-RU" sz="2000" dirty="0">
                <a:latin typeface="Times New Roman" panose="02020603050405020304"/>
                <a:ea typeface="Calibri" panose="020F0502020204030204"/>
                <a:cs typeface="Calibri" panose="020F0502020204030204"/>
              </a:rPr>
              <a:t> </a:t>
            </a:r>
            <a:r>
              <a:rPr lang="ru-RU" sz="2000" dirty="0" err="1">
                <a:latin typeface="Times New Roman" panose="02020603050405020304"/>
                <a:ea typeface="Calibri" panose="020F0502020204030204"/>
                <a:cs typeface="Calibri" panose="020F0502020204030204"/>
              </a:rPr>
              <a:t>analyzer</a:t>
            </a:r>
            <a:r>
              <a:rPr lang="ru-RU" sz="2000" dirty="0">
                <a:latin typeface="Times New Roman" panose="02020603050405020304"/>
                <a:ea typeface="Calibri" panose="020F0502020204030204"/>
                <a:cs typeface="Calibri" panose="020F0502020204030204"/>
              </a:rPr>
              <a:t> (CHNS)</a:t>
            </a:r>
            <a:endParaRPr lang="ru-RU" sz="2000" dirty="0">
              <a:latin typeface="Times New Roman" panose="02020603050405020304"/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Wingdings" panose="05000000000000000000"/>
              <a:buChar char="Ø"/>
            </a:pPr>
            <a:r>
              <a:rPr lang="ru-RU" sz="2000" dirty="0" err="1">
                <a:latin typeface="Times New Roman" panose="02020603050405020304"/>
                <a:ea typeface="Calibri" panose="020F0502020204030204"/>
                <a:cs typeface="Calibri" panose="020F0502020204030204"/>
              </a:rPr>
              <a:t>Synthesis</a:t>
            </a:r>
            <a:r>
              <a:rPr lang="ru-RU" sz="2000" dirty="0">
                <a:latin typeface="Times New Roman" panose="02020603050405020304"/>
                <a:ea typeface="Calibri" panose="020F0502020204030204"/>
                <a:cs typeface="Calibri" panose="020F0502020204030204"/>
              </a:rPr>
              <a:t> </a:t>
            </a:r>
            <a:r>
              <a:rPr lang="ru-RU" sz="2000" dirty="0" err="1">
                <a:latin typeface="Times New Roman" panose="02020603050405020304"/>
                <a:ea typeface="Calibri" panose="020F0502020204030204"/>
                <a:cs typeface="Calibri" panose="020F0502020204030204"/>
              </a:rPr>
              <a:t>of</a:t>
            </a:r>
            <a:r>
              <a:rPr lang="ru-RU" sz="2000" dirty="0">
                <a:latin typeface="Times New Roman" panose="02020603050405020304"/>
                <a:ea typeface="Calibri" panose="020F0502020204030204"/>
                <a:cs typeface="Calibri" panose="020F0502020204030204"/>
              </a:rPr>
              <a:t> </a:t>
            </a:r>
            <a:r>
              <a:rPr lang="ru-RU" sz="2000" dirty="0" err="1">
                <a:latin typeface="Times New Roman" panose="02020603050405020304"/>
                <a:ea typeface="Calibri" panose="020F0502020204030204"/>
                <a:cs typeface="Calibri" panose="020F0502020204030204"/>
              </a:rPr>
              <a:t>biologically</a:t>
            </a:r>
            <a:r>
              <a:rPr lang="ru-RU" sz="2000" dirty="0">
                <a:latin typeface="Times New Roman" panose="02020603050405020304"/>
                <a:ea typeface="Calibri" panose="020F0502020204030204"/>
                <a:cs typeface="Calibri" panose="020F0502020204030204"/>
              </a:rPr>
              <a:t> </a:t>
            </a:r>
            <a:r>
              <a:rPr lang="ru-RU" sz="2000" dirty="0" err="1">
                <a:latin typeface="Times New Roman" panose="02020603050405020304"/>
                <a:ea typeface="Calibri" panose="020F0502020204030204"/>
                <a:cs typeface="Calibri" panose="020F0502020204030204"/>
              </a:rPr>
              <a:t>activ</a:t>
            </a:r>
            <a:r>
              <a:rPr lang="ru-RU" sz="2000" dirty="0">
                <a:latin typeface="Times New Roman" panose="02020603050405020304"/>
                <a:ea typeface="Calibri" panose="020F0502020204030204"/>
                <a:cs typeface="Calibri" panose="020F0502020204030204"/>
              </a:rPr>
              <a:t> </a:t>
            </a:r>
            <a:r>
              <a:rPr lang="ru-RU" sz="2000" dirty="0" err="1">
                <a:latin typeface="Times New Roman" panose="02020603050405020304"/>
                <a:ea typeface="Calibri" panose="020F0502020204030204"/>
                <a:cs typeface="Calibri" panose="020F0502020204030204"/>
              </a:rPr>
              <a:t>peptides</a:t>
            </a:r>
            <a:r>
              <a:rPr lang="ru-RU" sz="2000" dirty="0">
                <a:latin typeface="Times New Roman" panose="02020603050405020304"/>
                <a:ea typeface="Calibri" panose="020F0502020204030204"/>
                <a:cs typeface="Calibri" panose="020F0502020204030204"/>
              </a:rPr>
              <a:t> </a:t>
            </a:r>
            <a:endParaRPr lang="ru-RU" sz="2000" dirty="0">
              <a:latin typeface="Times New Roman" panose="020206030504050203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67330" y="2967350"/>
            <a:ext cx="349469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/>
                <a:ea typeface="Calibri" panose="020F0502020204030204"/>
                <a:cs typeface="Calibri" panose="020F0502020204030204"/>
              </a:rPr>
              <a:t>My </a:t>
            </a:r>
            <a:r>
              <a:rPr lang="ru-RU" sz="2400" b="1" err="1">
                <a:latin typeface="Times New Roman" panose="02020603050405020304"/>
                <a:ea typeface="Calibri" panose="020F0502020204030204"/>
                <a:cs typeface="Calibri" panose="020F0502020204030204"/>
              </a:rPr>
              <a:t>research</a:t>
            </a:r>
            <a:r>
              <a:rPr lang="ru-RU" sz="2400" b="1" dirty="0">
                <a:latin typeface="Times New Roman" panose="02020603050405020304"/>
                <a:ea typeface="Calibri" panose="020F0502020204030204"/>
                <a:cs typeface="Calibri" panose="020F0502020204030204"/>
              </a:rPr>
              <a:t> </a:t>
            </a:r>
            <a:r>
              <a:rPr lang="ru-RU" sz="2400" b="1" err="1">
                <a:latin typeface="Times New Roman" panose="02020603050405020304"/>
                <a:ea typeface="Calibri" panose="020F0502020204030204"/>
                <a:cs typeface="Calibri" panose="020F0502020204030204"/>
              </a:rPr>
              <a:t>activities</a:t>
            </a:r>
            <a:endParaRPr lang="ru-RU" sz="2400" b="1" err="1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88925" y="182880"/>
            <a:ext cx="8439150" cy="13639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sz="320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LABORATORY OF PURIFICATION AND CERTIFICATION OF BIOLOGICALLY ACTIVE SUBSTANCES</a:t>
            </a:r>
            <a:endParaRPr lang="ru-RU" sz="3200" b="1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8899813" y="0"/>
            <a:ext cx="3884322" cy="6858000"/>
            <a:chOff x="8899813" y="0"/>
            <a:chExt cx="3884322" cy="685800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</p:grpSp>
        <p:pic>
          <p:nvPicPr>
            <p:cNvPr id="13" name="Графический объект 12" descr="Лабораторный стакан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8899813" y="2973678"/>
              <a:ext cx="3884322" cy="3884322"/>
            </a:xfrm>
            <a:prstGeom prst="rect">
              <a:avLst/>
            </a:prstGeom>
          </p:spPr>
        </p:pic>
      </p:grpSp>
      <p:pic>
        <p:nvPicPr>
          <p:cNvPr id="31" name="Объект 30" descr="Изображение выглядит как текст, Бытовая техника, устройство, дизайн&#10;&#10;Содержимое, созданное искусственным интеллектом, может быть неверным."/>
          <p:cNvPicPr>
            <a:picLocks noGrp="1" noChangeAspect="1"/>
          </p:cNvPicPr>
          <p:nvPr>
            <p:ph idx="1"/>
          </p:nvPr>
        </p:nvPicPr>
        <p:blipFill>
          <a:blip r:embed="rId3"/>
          <a:srcRect l="2270" t="3993" r="2144" b="3472"/>
          <a:stretch>
            <a:fillRect/>
          </a:stretch>
        </p:blipFill>
        <p:spPr>
          <a:xfrm>
            <a:off x="342348" y="497751"/>
            <a:ext cx="8370966" cy="589128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8759536" y="0"/>
            <a:ext cx="4266669" cy="6858000"/>
            <a:chOff x="8759536" y="0"/>
            <a:chExt cx="4266669" cy="685800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</p:grpSp>
        <p:pic>
          <p:nvPicPr>
            <p:cNvPr id="11" name="Графический объект 10" descr="Колба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8759536" y="2591331"/>
              <a:ext cx="4266669" cy="4266669"/>
            </a:xfrm>
            <a:prstGeom prst="rect">
              <a:avLst/>
            </a:prstGeom>
          </p:spPr>
        </p:pic>
      </p:grpSp>
      <p:pic>
        <p:nvPicPr>
          <p:cNvPr id="30" name="Рисунок 29" descr="Изображение выглядит как текст, снимок экрана, программное обеспечение, Значок на компьютере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3"/>
          <a:srcRect l="17915" t="21479" r="42121" b="19894"/>
          <a:stretch>
            <a:fillRect/>
          </a:stretch>
        </p:blipFill>
        <p:spPr>
          <a:xfrm>
            <a:off x="527438" y="298173"/>
            <a:ext cx="7496768" cy="626623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9055676" y="0"/>
            <a:ext cx="3193475" cy="6954260"/>
            <a:chOff x="9055676" y="0"/>
            <a:chExt cx="3193475" cy="695426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</p:grpSp>
        <p:pic>
          <p:nvPicPr>
            <p:cNvPr id="12" name="Графический объект 11" descr="Пробирки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9450534" y="4155643"/>
              <a:ext cx="2798617" cy="2798617"/>
            </a:xfrm>
            <a:prstGeom prst="rect">
              <a:avLst/>
            </a:prstGeom>
          </p:spPr>
        </p:pic>
      </p:grpSp>
      <p:pic>
        <p:nvPicPr>
          <p:cNvPr id="3" name="Рисунок 2" descr="Изображение выглядит как текст, электроника, снимок экрана, программное обеспечение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3"/>
          <a:srcRect l="15775" t="26969" r="35651" b="21718"/>
          <a:stretch>
            <a:fillRect/>
          </a:stretch>
        </p:blipFill>
        <p:spPr>
          <a:xfrm>
            <a:off x="226541" y="597243"/>
            <a:ext cx="8632546" cy="591566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761421" y="2953461"/>
            <a:ext cx="234620" cy="1242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54178" y="2994650"/>
            <a:ext cx="389079" cy="19629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1" descr="OG-DG892_201910_NS_201910081731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755" y="213360"/>
            <a:ext cx="6655435" cy="6430645"/>
          </a:xfrm>
          <a:prstGeom prst="rect">
            <a:avLst/>
          </a:prstGeom>
        </p:spPr>
      </p:pic>
      <p:pic>
        <p:nvPicPr>
          <p:cNvPr id="14" name="Picture 13" descr="istockphoto-1498660839-612x6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7035"/>
            <a:ext cx="4271010" cy="3273425"/>
          </a:xfrm>
          <a:prstGeom prst="rect">
            <a:avLst/>
          </a:prstGeom>
        </p:spPr>
      </p:pic>
      <p:sp>
        <p:nvSpPr>
          <p:cNvPr id="15" name="Equal 14"/>
          <p:cNvSpPr/>
          <p:nvPr/>
        </p:nvSpPr>
        <p:spPr>
          <a:xfrm>
            <a:off x="4137660" y="2953385"/>
            <a:ext cx="1524000" cy="1085215"/>
          </a:xfrm>
          <a:prstGeom prst="mathEqual">
            <a:avLst/>
          </a:prstGeom>
          <a:gradFill>
            <a:gsLst>
              <a:gs pos="50000">
                <a:schemeClr val="tx1"/>
              </a:gs>
              <a:gs pos="0">
                <a:schemeClr val="tx1">
                  <a:lumMod val="25000"/>
                  <a:lumOff val="75000"/>
                </a:schemeClr>
              </a:gs>
              <a:gs pos="100000">
                <a:schemeClr val="tx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Picture 18" descr="istockphoto-1394816865-612x6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4830" y="1677035"/>
            <a:ext cx="3697605" cy="3273425"/>
          </a:xfrm>
          <a:prstGeom prst="rect">
            <a:avLst/>
          </a:prstGeom>
        </p:spPr>
      </p:pic>
      <p:pic>
        <p:nvPicPr>
          <p:cNvPr id="20" name="Picture 19" descr="istockphoto-941858854-2048x2048"/>
          <p:cNvPicPr>
            <a:picLocks noChangeAspect="1"/>
          </p:cNvPicPr>
          <p:nvPr/>
        </p:nvPicPr>
        <p:blipFill>
          <a:blip r:embed="rId7"/>
          <a:srcRect l="8861" r="11679" b="39866"/>
          <a:stretch>
            <a:fillRect/>
          </a:stretch>
        </p:blipFill>
        <p:spPr>
          <a:xfrm>
            <a:off x="36195" y="1532890"/>
            <a:ext cx="4234815" cy="3198495"/>
          </a:xfrm>
          <a:prstGeom prst="rect">
            <a:avLst/>
          </a:prstGeom>
        </p:spPr>
      </p:pic>
      <p:sp>
        <p:nvSpPr>
          <p:cNvPr id="21" name="Equal 20"/>
          <p:cNvSpPr/>
          <p:nvPr/>
        </p:nvSpPr>
        <p:spPr>
          <a:xfrm>
            <a:off x="4119880" y="3077845"/>
            <a:ext cx="1558925" cy="1270000"/>
          </a:xfrm>
          <a:prstGeom prst="mathEqual">
            <a:avLst/>
          </a:prstGeom>
          <a:gradFill>
            <a:gsLst>
              <a:gs pos="50000">
                <a:schemeClr val="tx1"/>
              </a:gs>
              <a:gs pos="0">
                <a:schemeClr val="tx1">
                  <a:lumMod val="25000"/>
                  <a:lumOff val="75000"/>
                </a:schemeClr>
              </a:gs>
              <a:gs pos="100000">
                <a:schemeClr val="tx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2" name="Picture 21" descr="istockphoto-1394398044-612x6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7520" y="1532255"/>
            <a:ext cx="3756660" cy="3199130"/>
          </a:xfrm>
          <a:prstGeom prst="rect">
            <a:avLst/>
          </a:prstGeom>
        </p:spPr>
      </p:pic>
      <p:pic>
        <p:nvPicPr>
          <p:cNvPr id="23" name="Picture 22" descr="istockphoto-683633926-2048x2048"/>
          <p:cNvPicPr>
            <a:picLocks noChangeAspect="1"/>
          </p:cNvPicPr>
          <p:nvPr/>
        </p:nvPicPr>
        <p:blipFill>
          <a:blip r:embed="rId9"/>
          <a:srcRect r="38423"/>
          <a:stretch>
            <a:fillRect/>
          </a:stretch>
        </p:blipFill>
        <p:spPr>
          <a:xfrm>
            <a:off x="52070" y="1473835"/>
            <a:ext cx="4074160" cy="3681730"/>
          </a:xfrm>
          <a:prstGeom prst="rect">
            <a:avLst/>
          </a:prstGeom>
        </p:spPr>
      </p:pic>
      <p:sp>
        <p:nvSpPr>
          <p:cNvPr id="24" name="Equal 23"/>
          <p:cNvSpPr/>
          <p:nvPr/>
        </p:nvSpPr>
        <p:spPr>
          <a:xfrm>
            <a:off x="4098290" y="3270250"/>
            <a:ext cx="1512570" cy="1038225"/>
          </a:xfrm>
          <a:prstGeom prst="mathEqual">
            <a:avLst/>
          </a:prstGeom>
          <a:gradFill>
            <a:gsLst>
              <a:gs pos="50000">
                <a:schemeClr val="tx1"/>
              </a:gs>
              <a:gs pos="0">
                <a:schemeClr val="tx1">
                  <a:lumMod val="25000"/>
                  <a:lumOff val="75000"/>
                </a:schemeClr>
              </a:gs>
              <a:gs pos="100000">
                <a:schemeClr val="tx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5" name="Picture 24" descr="istockphoto-2188353890-1024x1024"/>
          <p:cNvPicPr>
            <a:picLocks noChangeAspect="1"/>
          </p:cNvPicPr>
          <p:nvPr/>
        </p:nvPicPr>
        <p:blipFill>
          <a:blip r:embed="rId10"/>
          <a:srcRect r="41038"/>
          <a:stretch>
            <a:fillRect/>
          </a:stretch>
        </p:blipFill>
        <p:spPr>
          <a:xfrm>
            <a:off x="5478145" y="1474470"/>
            <a:ext cx="3778885" cy="3416935"/>
          </a:xfrm>
          <a:prstGeom prst="rect">
            <a:avLst/>
          </a:prstGeom>
        </p:spPr>
      </p:pic>
      <p:pic>
        <p:nvPicPr>
          <p:cNvPr id="26" name="Picture 25" descr="giphy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4615" y="429260"/>
            <a:ext cx="6356350" cy="5770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99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99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499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5" dur="499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499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1" dur="499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9" dur="499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2" dur="499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5" dur="499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3" dur="499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6" dur="499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9" dur="499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1" grpId="0" animBg="1"/>
      <p:bldP spid="21" grpId="1" animBg="1"/>
      <p:bldP spid="24" grpId="0" bldLvl="0" animBg="1"/>
      <p:bldP spid="24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8759536" y="0"/>
            <a:ext cx="4266669" cy="6858000"/>
            <a:chOff x="8759536" y="0"/>
            <a:chExt cx="4266669" cy="685800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</p:grpSp>
        <p:pic>
          <p:nvPicPr>
            <p:cNvPr id="11" name="Графический объект 10" descr="Колба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8759536" y="2591331"/>
              <a:ext cx="4266669" cy="4266669"/>
            </a:xfrm>
            <a:prstGeom prst="rect">
              <a:avLst/>
            </a:prstGeom>
          </p:spPr>
        </p:pic>
      </p:grpSp>
      <p:pic>
        <p:nvPicPr>
          <p:cNvPr id="2" name="Picture 1" descr="giphy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25" y="377190"/>
            <a:ext cx="7931150" cy="4511040"/>
          </a:xfrm>
          <a:prstGeom prst="rect">
            <a:avLst/>
          </a:prstGeom>
        </p:spPr>
      </p:pic>
      <p:pic>
        <p:nvPicPr>
          <p:cNvPr id="3" name="Picture 2" descr="downloa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05" y="4966335"/>
            <a:ext cx="2207260" cy="1642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imag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160" y="4966970"/>
            <a:ext cx="2225040" cy="16414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original-01bb32db873976489d757162a8273f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5895" y="4966335"/>
            <a:ext cx="2233930" cy="17113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G_19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6540" y="3011805"/>
            <a:ext cx="4989195" cy="3742055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8759536" y="0"/>
            <a:ext cx="4266669" cy="6858000"/>
            <a:chOff x="8759536" y="0"/>
            <a:chExt cx="4266669" cy="685800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</p:grpSp>
        <p:pic>
          <p:nvPicPr>
            <p:cNvPr id="11" name="Графический объект 10" descr="Колба"/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8759536" y="2591331"/>
              <a:ext cx="4266669" cy="4266669"/>
            </a:xfrm>
            <a:prstGeom prst="rect">
              <a:avLst/>
            </a:prstGeom>
          </p:spPr>
        </p:pic>
      </p:grpSp>
      <p:pic>
        <p:nvPicPr>
          <p:cNvPr id="12" name="Графический объект 11" descr="Пробирки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0534" y="4155643"/>
            <a:ext cx="2798617" cy="2798617"/>
          </a:xfrm>
          <a:prstGeom prst="rect">
            <a:avLst/>
          </a:prstGeom>
        </p:spPr>
      </p:pic>
      <p:pic>
        <p:nvPicPr>
          <p:cNvPr id="3" name="Picture 2" descr="IMG_19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962015" cy="4471670"/>
          </a:xfrm>
          <a:prstGeom prst="rect">
            <a:avLst/>
          </a:prstGeom>
        </p:spPr>
      </p:pic>
      <p:pic>
        <p:nvPicPr>
          <p:cNvPr id="2" name="Рисунок 5" descr="Изображение выглядит как одежда, человек, Человеческое лицо, в помещении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470" y="445135"/>
            <a:ext cx="2454275" cy="219138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0" y="4707255"/>
            <a:ext cx="3284220" cy="19507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phy 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875" y="1254125"/>
            <a:ext cx="10073005" cy="5413375"/>
          </a:xfrm>
          <a:prstGeom prst="rect">
            <a:avLst/>
          </a:prstGeom>
        </p:spPr>
      </p:pic>
      <p:pic>
        <p:nvPicPr>
          <p:cNvPr id="15" name="Графический объект 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3790715" y="4482751"/>
            <a:ext cx="3194131" cy="3194131"/>
          </a:xfrm>
          <a:prstGeom prst="rect">
            <a:avLst/>
          </a:prstGeom>
        </p:spPr>
      </p:pic>
      <p:pic>
        <p:nvPicPr>
          <p:cNvPr id="11" name="Графический объект 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38607" flipH="1">
            <a:off x="-587261" y="1663257"/>
            <a:ext cx="2684499" cy="2684499"/>
          </a:xfrm>
          <a:prstGeom prst="rect">
            <a:avLst/>
          </a:prstGeom>
        </p:spPr>
      </p:pic>
      <p:pic>
        <p:nvPicPr>
          <p:cNvPr id="13" name="Графический объект 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78969">
            <a:off x="1920309" y="4797205"/>
            <a:ext cx="2453456" cy="2453456"/>
          </a:xfrm>
          <a:prstGeom prst="rect">
            <a:avLst/>
          </a:prstGeom>
        </p:spPr>
      </p:pic>
      <p:pic>
        <p:nvPicPr>
          <p:cNvPr id="7" name="Графический объект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213697">
            <a:off x="-491837" y="3688628"/>
            <a:ext cx="3245427" cy="3245427"/>
          </a:xfrm>
          <a:prstGeom prst="rect">
            <a:avLst/>
          </a:prstGeom>
        </p:spPr>
      </p:pic>
      <p:pic>
        <p:nvPicPr>
          <p:cNvPr id="9" name="Графический объект 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451125">
            <a:off x="8514237" y="-118161"/>
            <a:ext cx="3005286" cy="3005286"/>
          </a:xfrm>
          <a:prstGeom prst="rect">
            <a:avLst/>
          </a:prstGeom>
        </p:spPr>
      </p:pic>
      <p:pic>
        <p:nvPicPr>
          <p:cNvPr id="19" name="Графический объект 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Графический объект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62100" y="74295"/>
            <a:ext cx="7935595" cy="1076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ru-RU" b="1" dirty="0">
                <a:latin typeface="Calibri" panose="020F0502020204030204"/>
                <a:ea typeface="Calibri" panose="020F0502020204030204"/>
                <a:cs typeface="Calibri" panose="020F0502020204030204"/>
              </a:rPr>
              <a:t> </a:t>
            </a:r>
            <a:r>
              <a:rPr lang="ru-RU" sz="3200" b="1" dirty="0">
                <a:latin typeface="Courier New" panose="02070309020205020404"/>
                <a:ea typeface="Calibri" panose="020F0502020204030204"/>
                <a:cs typeface="Calibri" panose="020F0502020204030204"/>
              </a:rPr>
              <a:t>"</a:t>
            </a:r>
            <a:r>
              <a:rPr lang="en-US" altLang="ru-RU" sz="3200" b="1" dirty="0">
                <a:latin typeface="Sylfaen" panose="010A0502050306030303" pitchFamily="18" charset="0"/>
                <a:ea typeface="Calibri" panose="020F0502020204030204"/>
                <a:cs typeface="Sylfaen" panose="010A0502050306030303" pitchFamily="18" charset="0"/>
              </a:rPr>
              <a:t>Շնորհակալություն ուշադրության համար</a:t>
            </a:r>
            <a:r>
              <a:rPr lang="ru-RU" sz="3200" b="1" dirty="0">
                <a:latin typeface="Courier New" panose="02070309020205020404"/>
                <a:ea typeface="Calibri" panose="020F0502020204030204"/>
                <a:cs typeface="Calibri" panose="020F0502020204030204"/>
              </a:rPr>
              <a:t>"</a:t>
            </a:r>
            <a:endParaRPr lang="ru-RU" sz="3200" b="1" dirty="0">
              <a:latin typeface="Courier New" panose="02070309020205020404"/>
              <a:ea typeface="Tahoma" panose="020B06040305040402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700</Words>
  <Application>WPS Presentation</Application>
  <PresentationFormat>Широкоэкранный</PresentationFormat>
  <Paragraphs>23</Paragraphs>
  <Slides>9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7" baseType="lpstr">
      <vt:lpstr>Arial</vt:lpstr>
      <vt:lpstr>SimSun</vt:lpstr>
      <vt:lpstr>Wingdings</vt:lpstr>
      <vt:lpstr>Sylfaen</vt:lpstr>
      <vt:lpstr>Tahoma</vt:lpstr>
      <vt:lpstr>Amasis MT Pro Medium</vt:lpstr>
      <vt:lpstr>Segoe Print</vt:lpstr>
      <vt:lpstr>Nunito</vt:lpstr>
      <vt:lpstr>Wingdings</vt:lpstr>
      <vt:lpstr>Times New Roman</vt:lpstr>
      <vt:lpstr>Calibri</vt:lpstr>
      <vt:lpstr>Courier New</vt:lpstr>
      <vt:lpstr>Tahoma</vt:lpstr>
      <vt:lpstr>Microsoft YaHei</vt:lpstr>
      <vt:lpstr>Arial Unicode MS</vt:lpstr>
      <vt:lpstr>Calibri Light</vt:lpstr>
      <vt:lpstr>Calibri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Monika Israelyan</cp:lastModifiedBy>
  <cp:revision>159</cp:revision>
  <dcterms:created xsi:type="dcterms:W3CDTF">2026-02-06T15:52:00Z</dcterms:created>
  <dcterms:modified xsi:type="dcterms:W3CDTF">2026-05-14T05:39:00Z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0C515B8B1C364CF6B37BDBEB78D883B6_12</vt:lpwstr>
  </property>
  <property fmtid="{D5CDD505-2E9C-101B-9397-08002B2CF9AE}" pid="3" name="KSOProductBuildVer">
    <vt:lpwstr>1033-12.2.0.23196</vt:lpwstr>
  </property>
</Properties>
</file>